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7" r:id="rId11"/>
    <p:sldId id="270" r:id="rId12"/>
    <p:sldId id="269" r:id="rId13"/>
    <p:sldId id="272" r:id="rId14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4466" autoAdjust="0"/>
  </p:normalViewPr>
  <p:slideViewPr>
    <p:cSldViewPr snapToGrid="0">
      <p:cViewPr varScale="1">
        <p:scale>
          <a:sx n="78" d="100"/>
          <a:sy n="78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4232E-D792-4946-A780-AE32AB5A67B3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D8E8E470-0769-4774-96A2-DF4003C18742}">
      <dgm:prSet phldrT="[文字]" custT="1"/>
      <dgm:spPr/>
      <dgm:t>
        <a:bodyPr/>
        <a:lstStyle/>
        <a:p>
          <a:r>
            <a:rPr lang="zh-TW" altLang="en-US" sz="4800" dirty="0"/>
            <a:t>必修</a:t>
          </a:r>
        </a:p>
      </dgm:t>
    </dgm:pt>
    <dgm:pt modelId="{88B15644-19DD-43A2-A112-265D63A76E2C}" type="parTrans" cxnId="{1E3D0754-3851-4B53-AC6D-6C02116DA4EF}">
      <dgm:prSet/>
      <dgm:spPr/>
      <dgm:t>
        <a:bodyPr/>
        <a:lstStyle/>
        <a:p>
          <a:endParaRPr lang="zh-TW" altLang="en-US" sz="1400"/>
        </a:p>
      </dgm:t>
    </dgm:pt>
    <dgm:pt modelId="{715B4316-D37F-401E-9A5C-1C383D616B4C}" type="sibTrans" cxnId="{1E3D0754-3851-4B53-AC6D-6C02116DA4EF}">
      <dgm:prSet custT="1"/>
      <dgm:spPr/>
      <dgm:t>
        <a:bodyPr/>
        <a:lstStyle/>
        <a:p>
          <a:endParaRPr lang="zh-TW" altLang="en-US" sz="1200"/>
        </a:p>
      </dgm:t>
    </dgm:pt>
    <dgm:pt modelId="{5666BD58-0907-453D-AAEE-FF9AE610A5F2}">
      <dgm:prSet phldrT="[文字]" custT="1"/>
      <dgm:spPr/>
      <dgm:t>
        <a:bodyPr/>
        <a:lstStyle/>
        <a:p>
          <a:r>
            <a:rPr lang="zh-TW" altLang="en-US" sz="4800" dirty="0"/>
            <a:t>選修</a:t>
          </a:r>
        </a:p>
      </dgm:t>
    </dgm:pt>
    <dgm:pt modelId="{35B25EA6-E4D9-47F5-8A17-AFF2C7547AFA}" type="parTrans" cxnId="{47477DC3-979A-46BC-9BA6-DB007F9A100E}">
      <dgm:prSet/>
      <dgm:spPr/>
      <dgm:t>
        <a:bodyPr/>
        <a:lstStyle/>
        <a:p>
          <a:endParaRPr lang="zh-TW" altLang="en-US" sz="1400"/>
        </a:p>
      </dgm:t>
    </dgm:pt>
    <dgm:pt modelId="{6ABA5402-E488-48A2-8554-1F1B14773858}" type="sibTrans" cxnId="{47477DC3-979A-46BC-9BA6-DB007F9A100E}">
      <dgm:prSet custT="1"/>
      <dgm:spPr/>
      <dgm:t>
        <a:bodyPr/>
        <a:lstStyle/>
        <a:p>
          <a:endParaRPr lang="zh-TW" altLang="en-US" sz="3200"/>
        </a:p>
      </dgm:t>
    </dgm:pt>
    <dgm:pt modelId="{19A7CF04-461C-499D-A36C-4C373FFE289C}">
      <dgm:prSet phldrT="[文字]" custT="1"/>
      <dgm:spPr/>
      <dgm:t>
        <a:bodyPr/>
        <a:lstStyle/>
        <a:p>
          <a:r>
            <a:rPr lang="zh-TW" altLang="en-US" sz="4800" dirty="0"/>
            <a:t>時數</a:t>
          </a:r>
        </a:p>
      </dgm:t>
    </dgm:pt>
    <dgm:pt modelId="{42212507-313C-4F83-8C1C-3BDF1E8E3B0E}" type="parTrans" cxnId="{82144FCA-B7DC-44AB-A73A-26B95F04AABF}">
      <dgm:prSet/>
      <dgm:spPr/>
      <dgm:t>
        <a:bodyPr/>
        <a:lstStyle/>
        <a:p>
          <a:endParaRPr lang="zh-TW" altLang="en-US" sz="1400"/>
        </a:p>
      </dgm:t>
    </dgm:pt>
    <dgm:pt modelId="{288B6617-A037-4E8C-91EE-8E64B6612891}" type="sibTrans" cxnId="{82144FCA-B7DC-44AB-A73A-26B95F04AABF}">
      <dgm:prSet/>
      <dgm:spPr/>
      <dgm:t>
        <a:bodyPr/>
        <a:lstStyle/>
        <a:p>
          <a:endParaRPr lang="zh-TW" altLang="en-US" sz="1400"/>
        </a:p>
      </dgm:t>
    </dgm:pt>
    <dgm:pt modelId="{D6617AA2-C66E-4EEB-B893-CF9F88BA3ADC}" type="pres">
      <dgm:prSet presAssocID="{0A44232E-D792-4946-A780-AE32AB5A67B3}" presName="linearFlow" presStyleCnt="0">
        <dgm:presLayoutVars>
          <dgm:dir/>
          <dgm:resizeHandles val="exact"/>
        </dgm:presLayoutVars>
      </dgm:prSet>
      <dgm:spPr/>
    </dgm:pt>
    <dgm:pt modelId="{809C91C0-8171-4411-836D-3A977949C13E}" type="pres">
      <dgm:prSet presAssocID="{D8E8E470-0769-4774-96A2-DF4003C18742}" presName="node" presStyleLbl="node1" presStyleIdx="0" presStyleCnt="3">
        <dgm:presLayoutVars>
          <dgm:bulletEnabled val="1"/>
        </dgm:presLayoutVars>
      </dgm:prSet>
      <dgm:spPr/>
    </dgm:pt>
    <dgm:pt modelId="{C465001F-B469-4148-AEA6-6EA402FC31E1}" type="pres">
      <dgm:prSet presAssocID="{715B4316-D37F-401E-9A5C-1C383D616B4C}" presName="spacerL" presStyleCnt="0"/>
      <dgm:spPr/>
    </dgm:pt>
    <dgm:pt modelId="{C532C6CE-F6BE-45FD-AF57-F5271FC81431}" type="pres">
      <dgm:prSet presAssocID="{715B4316-D37F-401E-9A5C-1C383D616B4C}" presName="sibTrans" presStyleLbl="sibTrans2D1" presStyleIdx="0" presStyleCnt="2"/>
      <dgm:spPr/>
    </dgm:pt>
    <dgm:pt modelId="{DE0D88D9-E7DC-42A0-9B48-4FE9C249664A}" type="pres">
      <dgm:prSet presAssocID="{715B4316-D37F-401E-9A5C-1C383D616B4C}" presName="spacerR" presStyleCnt="0"/>
      <dgm:spPr/>
    </dgm:pt>
    <dgm:pt modelId="{EB2F109E-EA17-4B21-9A93-69012B07D3B2}" type="pres">
      <dgm:prSet presAssocID="{5666BD58-0907-453D-AAEE-FF9AE610A5F2}" presName="node" presStyleLbl="node1" presStyleIdx="1" presStyleCnt="3">
        <dgm:presLayoutVars>
          <dgm:bulletEnabled val="1"/>
        </dgm:presLayoutVars>
      </dgm:prSet>
      <dgm:spPr/>
    </dgm:pt>
    <dgm:pt modelId="{A979A2AD-1B7D-4E84-80D2-0D57A56F73BD}" type="pres">
      <dgm:prSet presAssocID="{6ABA5402-E488-48A2-8554-1F1B14773858}" presName="spacerL" presStyleCnt="0"/>
      <dgm:spPr/>
    </dgm:pt>
    <dgm:pt modelId="{0C856F7F-ABC6-4B23-A6DC-D0118BC36D90}" type="pres">
      <dgm:prSet presAssocID="{6ABA5402-E488-48A2-8554-1F1B14773858}" presName="sibTrans" presStyleLbl="sibTrans2D1" presStyleIdx="1" presStyleCnt="2"/>
      <dgm:spPr/>
    </dgm:pt>
    <dgm:pt modelId="{02187CD3-7D33-4071-8696-BA68EEAD760A}" type="pres">
      <dgm:prSet presAssocID="{6ABA5402-E488-48A2-8554-1F1B14773858}" presName="spacerR" presStyleCnt="0"/>
      <dgm:spPr/>
    </dgm:pt>
    <dgm:pt modelId="{F2CFBAF1-1F70-42BF-9A5A-CC9ECCD51A3F}" type="pres">
      <dgm:prSet presAssocID="{19A7CF04-461C-499D-A36C-4C373FFE289C}" presName="node" presStyleLbl="node1" presStyleIdx="2" presStyleCnt="3">
        <dgm:presLayoutVars>
          <dgm:bulletEnabled val="1"/>
        </dgm:presLayoutVars>
      </dgm:prSet>
      <dgm:spPr/>
    </dgm:pt>
  </dgm:ptLst>
  <dgm:cxnLst>
    <dgm:cxn modelId="{54E16C37-718A-4A02-B66C-DC83CABBB57D}" type="presOf" srcId="{D8E8E470-0769-4774-96A2-DF4003C18742}" destId="{809C91C0-8171-4411-836D-3A977949C13E}" srcOrd="0" destOrd="0" presId="urn:microsoft.com/office/officeart/2005/8/layout/equation1"/>
    <dgm:cxn modelId="{BA60EF4E-84F8-4FDE-8B37-2B12E04DB175}" type="presOf" srcId="{5666BD58-0907-453D-AAEE-FF9AE610A5F2}" destId="{EB2F109E-EA17-4B21-9A93-69012B07D3B2}" srcOrd="0" destOrd="0" presId="urn:microsoft.com/office/officeart/2005/8/layout/equation1"/>
    <dgm:cxn modelId="{121B0270-A0C5-4D9C-9E55-EB8CA9C0A88A}" type="presOf" srcId="{19A7CF04-461C-499D-A36C-4C373FFE289C}" destId="{F2CFBAF1-1F70-42BF-9A5A-CC9ECCD51A3F}" srcOrd="0" destOrd="0" presId="urn:microsoft.com/office/officeart/2005/8/layout/equation1"/>
    <dgm:cxn modelId="{1E3D0754-3851-4B53-AC6D-6C02116DA4EF}" srcId="{0A44232E-D792-4946-A780-AE32AB5A67B3}" destId="{D8E8E470-0769-4774-96A2-DF4003C18742}" srcOrd="0" destOrd="0" parTransId="{88B15644-19DD-43A2-A112-265D63A76E2C}" sibTransId="{715B4316-D37F-401E-9A5C-1C383D616B4C}"/>
    <dgm:cxn modelId="{44D89395-C0FA-4984-9807-3DE45829E1CE}" type="presOf" srcId="{6ABA5402-E488-48A2-8554-1F1B14773858}" destId="{0C856F7F-ABC6-4B23-A6DC-D0118BC36D90}" srcOrd="0" destOrd="0" presId="urn:microsoft.com/office/officeart/2005/8/layout/equation1"/>
    <dgm:cxn modelId="{D14DF8B3-E195-448A-90E9-6525AEFD6CC3}" type="presOf" srcId="{0A44232E-D792-4946-A780-AE32AB5A67B3}" destId="{D6617AA2-C66E-4EEB-B893-CF9F88BA3ADC}" srcOrd="0" destOrd="0" presId="urn:microsoft.com/office/officeart/2005/8/layout/equation1"/>
    <dgm:cxn modelId="{47477DC3-979A-46BC-9BA6-DB007F9A100E}" srcId="{0A44232E-D792-4946-A780-AE32AB5A67B3}" destId="{5666BD58-0907-453D-AAEE-FF9AE610A5F2}" srcOrd="1" destOrd="0" parTransId="{35B25EA6-E4D9-47F5-8A17-AFF2C7547AFA}" sibTransId="{6ABA5402-E488-48A2-8554-1F1B14773858}"/>
    <dgm:cxn modelId="{82144FCA-B7DC-44AB-A73A-26B95F04AABF}" srcId="{0A44232E-D792-4946-A780-AE32AB5A67B3}" destId="{19A7CF04-461C-499D-A36C-4C373FFE289C}" srcOrd="2" destOrd="0" parTransId="{42212507-313C-4F83-8C1C-3BDF1E8E3B0E}" sibTransId="{288B6617-A037-4E8C-91EE-8E64B6612891}"/>
    <dgm:cxn modelId="{2F10EADB-CFBE-4A82-805D-DD308CA95792}" type="presOf" srcId="{715B4316-D37F-401E-9A5C-1C383D616B4C}" destId="{C532C6CE-F6BE-45FD-AF57-F5271FC81431}" srcOrd="0" destOrd="0" presId="urn:microsoft.com/office/officeart/2005/8/layout/equation1"/>
    <dgm:cxn modelId="{BE06D709-AD5D-46B2-A957-C0DE31DD7A70}" type="presParOf" srcId="{D6617AA2-C66E-4EEB-B893-CF9F88BA3ADC}" destId="{809C91C0-8171-4411-836D-3A977949C13E}" srcOrd="0" destOrd="0" presId="urn:microsoft.com/office/officeart/2005/8/layout/equation1"/>
    <dgm:cxn modelId="{77546AF6-0FEA-49F9-82A0-653807CE6FDD}" type="presParOf" srcId="{D6617AA2-C66E-4EEB-B893-CF9F88BA3ADC}" destId="{C465001F-B469-4148-AEA6-6EA402FC31E1}" srcOrd="1" destOrd="0" presId="urn:microsoft.com/office/officeart/2005/8/layout/equation1"/>
    <dgm:cxn modelId="{7B89C987-8194-4F63-BAB2-4000383696E1}" type="presParOf" srcId="{D6617AA2-C66E-4EEB-B893-CF9F88BA3ADC}" destId="{C532C6CE-F6BE-45FD-AF57-F5271FC81431}" srcOrd="2" destOrd="0" presId="urn:microsoft.com/office/officeart/2005/8/layout/equation1"/>
    <dgm:cxn modelId="{871C69CE-FDD1-41C8-9A6C-9501AC5D2D2E}" type="presParOf" srcId="{D6617AA2-C66E-4EEB-B893-CF9F88BA3ADC}" destId="{DE0D88D9-E7DC-42A0-9B48-4FE9C249664A}" srcOrd="3" destOrd="0" presId="urn:microsoft.com/office/officeart/2005/8/layout/equation1"/>
    <dgm:cxn modelId="{58C94EA4-8559-49B4-B31F-8ED300C69760}" type="presParOf" srcId="{D6617AA2-C66E-4EEB-B893-CF9F88BA3ADC}" destId="{EB2F109E-EA17-4B21-9A93-69012B07D3B2}" srcOrd="4" destOrd="0" presId="urn:microsoft.com/office/officeart/2005/8/layout/equation1"/>
    <dgm:cxn modelId="{626D0EB9-5D2C-4E19-9671-B529F87D6F68}" type="presParOf" srcId="{D6617AA2-C66E-4EEB-B893-CF9F88BA3ADC}" destId="{A979A2AD-1B7D-4E84-80D2-0D57A56F73BD}" srcOrd="5" destOrd="0" presId="urn:microsoft.com/office/officeart/2005/8/layout/equation1"/>
    <dgm:cxn modelId="{7BADF47A-C179-4C2F-8BFF-289B4C404D3D}" type="presParOf" srcId="{D6617AA2-C66E-4EEB-B893-CF9F88BA3ADC}" destId="{0C856F7F-ABC6-4B23-A6DC-D0118BC36D90}" srcOrd="6" destOrd="0" presId="urn:microsoft.com/office/officeart/2005/8/layout/equation1"/>
    <dgm:cxn modelId="{94BD2DA2-6C26-4FE7-A37C-60F464832736}" type="presParOf" srcId="{D6617AA2-C66E-4EEB-B893-CF9F88BA3ADC}" destId="{02187CD3-7D33-4071-8696-BA68EEAD760A}" srcOrd="7" destOrd="0" presId="urn:microsoft.com/office/officeart/2005/8/layout/equation1"/>
    <dgm:cxn modelId="{3E681C29-7398-4D5D-B9DB-EBA06BC1E5CD}" type="presParOf" srcId="{D6617AA2-C66E-4EEB-B893-CF9F88BA3ADC}" destId="{F2CFBAF1-1F70-42BF-9A5A-CC9ECCD51A3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4232E-D792-4946-A780-AE32AB5A67B3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D8E8E470-0769-4774-96A2-DF4003C18742}">
      <dgm:prSet phldrT="[文字]" custT="1"/>
      <dgm:spPr/>
      <dgm:t>
        <a:bodyPr/>
        <a:lstStyle/>
        <a:p>
          <a:r>
            <a:rPr lang="zh-TW" altLang="en-US" sz="4400" dirty="0"/>
            <a:t>必修</a:t>
          </a:r>
        </a:p>
      </dgm:t>
    </dgm:pt>
    <dgm:pt modelId="{88B15644-19DD-43A2-A112-265D63A76E2C}" type="parTrans" cxnId="{1E3D0754-3851-4B53-AC6D-6C02116DA4EF}">
      <dgm:prSet/>
      <dgm:spPr/>
      <dgm:t>
        <a:bodyPr/>
        <a:lstStyle/>
        <a:p>
          <a:endParaRPr lang="zh-TW" altLang="en-US" sz="1200"/>
        </a:p>
      </dgm:t>
    </dgm:pt>
    <dgm:pt modelId="{715B4316-D37F-401E-9A5C-1C383D616B4C}" type="sibTrans" cxnId="{1E3D0754-3851-4B53-AC6D-6C02116DA4EF}">
      <dgm:prSet custT="1"/>
      <dgm:spPr/>
      <dgm:t>
        <a:bodyPr/>
        <a:lstStyle/>
        <a:p>
          <a:endParaRPr lang="zh-TW" altLang="en-US" sz="1100"/>
        </a:p>
      </dgm:t>
    </dgm:pt>
    <dgm:pt modelId="{5666BD58-0907-453D-AAEE-FF9AE610A5F2}">
      <dgm:prSet phldrT="[文字]" custT="1"/>
      <dgm:spPr/>
      <dgm:t>
        <a:bodyPr/>
        <a:lstStyle/>
        <a:p>
          <a:r>
            <a:rPr lang="zh-TW" altLang="en-US" sz="4400" dirty="0"/>
            <a:t>選修</a:t>
          </a:r>
        </a:p>
      </dgm:t>
    </dgm:pt>
    <dgm:pt modelId="{35B25EA6-E4D9-47F5-8A17-AFF2C7547AFA}" type="parTrans" cxnId="{47477DC3-979A-46BC-9BA6-DB007F9A100E}">
      <dgm:prSet/>
      <dgm:spPr/>
      <dgm:t>
        <a:bodyPr/>
        <a:lstStyle/>
        <a:p>
          <a:endParaRPr lang="zh-TW" altLang="en-US" sz="1200"/>
        </a:p>
      </dgm:t>
    </dgm:pt>
    <dgm:pt modelId="{6ABA5402-E488-48A2-8554-1F1B14773858}" type="sibTrans" cxnId="{47477DC3-979A-46BC-9BA6-DB007F9A100E}">
      <dgm:prSet custT="1"/>
      <dgm:spPr/>
      <dgm:t>
        <a:bodyPr/>
        <a:lstStyle/>
        <a:p>
          <a:endParaRPr lang="zh-TW" altLang="en-US" sz="2800"/>
        </a:p>
      </dgm:t>
    </dgm:pt>
    <dgm:pt modelId="{19A7CF04-461C-499D-A36C-4C373FFE289C}">
      <dgm:prSet phldrT="[文字]" custT="1"/>
      <dgm:spPr/>
      <dgm:t>
        <a:bodyPr/>
        <a:lstStyle/>
        <a:p>
          <a:r>
            <a:rPr lang="zh-TW" altLang="en-US" sz="4400" dirty="0"/>
            <a:t>時數</a:t>
          </a:r>
        </a:p>
      </dgm:t>
    </dgm:pt>
    <dgm:pt modelId="{42212507-313C-4F83-8C1C-3BDF1E8E3B0E}" type="parTrans" cxnId="{82144FCA-B7DC-44AB-A73A-26B95F04AABF}">
      <dgm:prSet/>
      <dgm:spPr/>
      <dgm:t>
        <a:bodyPr/>
        <a:lstStyle/>
        <a:p>
          <a:endParaRPr lang="zh-TW" altLang="en-US" sz="1200"/>
        </a:p>
      </dgm:t>
    </dgm:pt>
    <dgm:pt modelId="{288B6617-A037-4E8C-91EE-8E64B6612891}" type="sibTrans" cxnId="{82144FCA-B7DC-44AB-A73A-26B95F04AABF}">
      <dgm:prSet/>
      <dgm:spPr/>
      <dgm:t>
        <a:bodyPr/>
        <a:lstStyle/>
        <a:p>
          <a:endParaRPr lang="zh-TW" altLang="en-US" sz="1200"/>
        </a:p>
      </dgm:t>
    </dgm:pt>
    <dgm:pt modelId="{D6617AA2-C66E-4EEB-B893-CF9F88BA3ADC}" type="pres">
      <dgm:prSet presAssocID="{0A44232E-D792-4946-A780-AE32AB5A67B3}" presName="linearFlow" presStyleCnt="0">
        <dgm:presLayoutVars>
          <dgm:dir/>
          <dgm:resizeHandles val="exact"/>
        </dgm:presLayoutVars>
      </dgm:prSet>
      <dgm:spPr/>
    </dgm:pt>
    <dgm:pt modelId="{809C91C0-8171-4411-836D-3A977949C13E}" type="pres">
      <dgm:prSet presAssocID="{D8E8E470-0769-4774-96A2-DF4003C18742}" presName="node" presStyleLbl="node1" presStyleIdx="0" presStyleCnt="3">
        <dgm:presLayoutVars>
          <dgm:bulletEnabled val="1"/>
        </dgm:presLayoutVars>
      </dgm:prSet>
      <dgm:spPr/>
    </dgm:pt>
    <dgm:pt modelId="{C465001F-B469-4148-AEA6-6EA402FC31E1}" type="pres">
      <dgm:prSet presAssocID="{715B4316-D37F-401E-9A5C-1C383D616B4C}" presName="spacerL" presStyleCnt="0"/>
      <dgm:spPr/>
    </dgm:pt>
    <dgm:pt modelId="{C532C6CE-F6BE-45FD-AF57-F5271FC81431}" type="pres">
      <dgm:prSet presAssocID="{715B4316-D37F-401E-9A5C-1C383D616B4C}" presName="sibTrans" presStyleLbl="sibTrans2D1" presStyleIdx="0" presStyleCnt="2"/>
      <dgm:spPr/>
    </dgm:pt>
    <dgm:pt modelId="{DE0D88D9-E7DC-42A0-9B48-4FE9C249664A}" type="pres">
      <dgm:prSet presAssocID="{715B4316-D37F-401E-9A5C-1C383D616B4C}" presName="spacerR" presStyleCnt="0"/>
      <dgm:spPr/>
    </dgm:pt>
    <dgm:pt modelId="{EB2F109E-EA17-4B21-9A93-69012B07D3B2}" type="pres">
      <dgm:prSet presAssocID="{5666BD58-0907-453D-AAEE-FF9AE610A5F2}" presName="node" presStyleLbl="node1" presStyleIdx="1" presStyleCnt="3">
        <dgm:presLayoutVars>
          <dgm:bulletEnabled val="1"/>
        </dgm:presLayoutVars>
      </dgm:prSet>
      <dgm:spPr/>
    </dgm:pt>
    <dgm:pt modelId="{A979A2AD-1B7D-4E84-80D2-0D57A56F73BD}" type="pres">
      <dgm:prSet presAssocID="{6ABA5402-E488-48A2-8554-1F1B14773858}" presName="spacerL" presStyleCnt="0"/>
      <dgm:spPr/>
    </dgm:pt>
    <dgm:pt modelId="{0C856F7F-ABC6-4B23-A6DC-D0118BC36D90}" type="pres">
      <dgm:prSet presAssocID="{6ABA5402-E488-48A2-8554-1F1B14773858}" presName="sibTrans" presStyleLbl="sibTrans2D1" presStyleIdx="1" presStyleCnt="2"/>
      <dgm:spPr/>
    </dgm:pt>
    <dgm:pt modelId="{02187CD3-7D33-4071-8696-BA68EEAD760A}" type="pres">
      <dgm:prSet presAssocID="{6ABA5402-E488-48A2-8554-1F1B14773858}" presName="spacerR" presStyleCnt="0"/>
      <dgm:spPr/>
    </dgm:pt>
    <dgm:pt modelId="{F2CFBAF1-1F70-42BF-9A5A-CC9ECCD51A3F}" type="pres">
      <dgm:prSet presAssocID="{19A7CF04-461C-499D-A36C-4C373FFE289C}" presName="node" presStyleLbl="node1" presStyleIdx="2" presStyleCnt="3">
        <dgm:presLayoutVars>
          <dgm:bulletEnabled val="1"/>
        </dgm:presLayoutVars>
      </dgm:prSet>
      <dgm:spPr/>
    </dgm:pt>
  </dgm:ptLst>
  <dgm:cxnLst>
    <dgm:cxn modelId="{54E16C37-718A-4A02-B66C-DC83CABBB57D}" type="presOf" srcId="{D8E8E470-0769-4774-96A2-DF4003C18742}" destId="{809C91C0-8171-4411-836D-3A977949C13E}" srcOrd="0" destOrd="0" presId="urn:microsoft.com/office/officeart/2005/8/layout/equation1"/>
    <dgm:cxn modelId="{BA60EF4E-84F8-4FDE-8B37-2B12E04DB175}" type="presOf" srcId="{5666BD58-0907-453D-AAEE-FF9AE610A5F2}" destId="{EB2F109E-EA17-4B21-9A93-69012B07D3B2}" srcOrd="0" destOrd="0" presId="urn:microsoft.com/office/officeart/2005/8/layout/equation1"/>
    <dgm:cxn modelId="{121B0270-A0C5-4D9C-9E55-EB8CA9C0A88A}" type="presOf" srcId="{19A7CF04-461C-499D-A36C-4C373FFE289C}" destId="{F2CFBAF1-1F70-42BF-9A5A-CC9ECCD51A3F}" srcOrd="0" destOrd="0" presId="urn:microsoft.com/office/officeart/2005/8/layout/equation1"/>
    <dgm:cxn modelId="{1E3D0754-3851-4B53-AC6D-6C02116DA4EF}" srcId="{0A44232E-D792-4946-A780-AE32AB5A67B3}" destId="{D8E8E470-0769-4774-96A2-DF4003C18742}" srcOrd="0" destOrd="0" parTransId="{88B15644-19DD-43A2-A112-265D63A76E2C}" sibTransId="{715B4316-D37F-401E-9A5C-1C383D616B4C}"/>
    <dgm:cxn modelId="{44D89395-C0FA-4984-9807-3DE45829E1CE}" type="presOf" srcId="{6ABA5402-E488-48A2-8554-1F1B14773858}" destId="{0C856F7F-ABC6-4B23-A6DC-D0118BC36D90}" srcOrd="0" destOrd="0" presId="urn:microsoft.com/office/officeart/2005/8/layout/equation1"/>
    <dgm:cxn modelId="{D14DF8B3-E195-448A-90E9-6525AEFD6CC3}" type="presOf" srcId="{0A44232E-D792-4946-A780-AE32AB5A67B3}" destId="{D6617AA2-C66E-4EEB-B893-CF9F88BA3ADC}" srcOrd="0" destOrd="0" presId="urn:microsoft.com/office/officeart/2005/8/layout/equation1"/>
    <dgm:cxn modelId="{47477DC3-979A-46BC-9BA6-DB007F9A100E}" srcId="{0A44232E-D792-4946-A780-AE32AB5A67B3}" destId="{5666BD58-0907-453D-AAEE-FF9AE610A5F2}" srcOrd="1" destOrd="0" parTransId="{35B25EA6-E4D9-47F5-8A17-AFF2C7547AFA}" sibTransId="{6ABA5402-E488-48A2-8554-1F1B14773858}"/>
    <dgm:cxn modelId="{82144FCA-B7DC-44AB-A73A-26B95F04AABF}" srcId="{0A44232E-D792-4946-A780-AE32AB5A67B3}" destId="{19A7CF04-461C-499D-A36C-4C373FFE289C}" srcOrd="2" destOrd="0" parTransId="{42212507-313C-4F83-8C1C-3BDF1E8E3B0E}" sibTransId="{288B6617-A037-4E8C-91EE-8E64B6612891}"/>
    <dgm:cxn modelId="{2F10EADB-CFBE-4A82-805D-DD308CA95792}" type="presOf" srcId="{715B4316-D37F-401E-9A5C-1C383D616B4C}" destId="{C532C6CE-F6BE-45FD-AF57-F5271FC81431}" srcOrd="0" destOrd="0" presId="urn:microsoft.com/office/officeart/2005/8/layout/equation1"/>
    <dgm:cxn modelId="{BE06D709-AD5D-46B2-A957-C0DE31DD7A70}" type="presParOf" srcId="{D6617AA2-C66E-4EEB-B893-CF9F88BA3ADC}" destId="{809C91C0-8171-4411-836D-3A977949C13E}" srcOrd="0" destOrd="0" presId="urn:microsoft.com/office/officeart/2005/8/layout/equation1"/>
    <dgm:cxn modelId="{77546AF6-0FEA-49F9-82A0-653807CE6FDD}" type="presParOf" srcId="{D6617AA2-C66E-4EEB-B893-CF9F88BA3ADC}" destId="{C465001F-B469-4148-AEA6-6EA402FC31E1}" srcOrd="1" destOrd="0" presId="urn:microsoft.com/office/officeart/2005/8/layout/equation1"/>
    <dgm:cxn modelId="{7B89C987-8194-4F63-BAB2-4000383696E1}" type="presParOf" srcId="{D6617AA2-C66E-4EEB-B893-CF9F88BA3ADC}" destId="{C532C6CE-F6BE-45FD-AF57-F5271FC81431}" srcOrd="2" destOrd="0" presId="urn:microsoft.com/office/officeart/2005/8/layout/equation1"/>
    <dgm:cxn modelId="{871C69CE-FDD1-41C8-9A6C-9501AC5D2D2E}" type="presParOf" srcId="{D6617AA2-C66E-4EEB-B893-CF9F88BA3ADC}" destId="{DE0D88D9-E7DC-42A0-9B48-4FE9C249664A}" srcOrd="3" destOrd="0" presId="urn:microsoft.com/office/officeart/2005/8/layout/equation1"/>
    <dgm:cxn modelId="{58C94EA4-8559-49B4-B31F-8ED300C69760}" type="presParOf" srcId="{D6617AA2-C66E-4EEB-B893-CF9F88BA3ADC}" destId="{EB2F109E-EA17-4B21-9A93-69012B07D3B2}" srcOrd="4" destOrd="0" presId="urn:microsoft.com/office/officeart/2005/8/layout/equation1"/>
    <dgm:cxn modelId="{626D0EB9-5D2C-4E19-9671-B529F87D6F68}" type="presParOf" srcId="{D6617AA2-C66E-4EEB-B893-CF9F88BA3ADC}" destId="{A979A2AD-1B7D-4E84-80D2-0D57A56F73BD}" srcOrd="5" destOrd="0" presId="urn:microsoft.com/office/officeart/2005/8/layout/equation1"/>
    <dgm:cxn modelId="{7BADF47A-C179-4C2F-8BFF-289B4C404D3D}" type="presParOf" srcId="{D6617AA2-C66E-4EEB-B893-CF9F88BA3ADC}" destId="{0C856F7F-ABC6-4B23-A6DC-D0118BC36D90}" srcOrd="6" destOrd="0" presId="urn:microsoft.com/office/officeart/2005/8/layout/equation1"/>
    <dgm:cxn modelId="{94BD2DA2-6C26-4FE7-A37C-60F464832736}" type="presParOf" srcId="{D6617AA2-C66E-4EEB-B893-CF9F88BA3ADC}" destId="{02187CD3-7D33-4071-8696-BA68EEAD760A}" srcOrd="7" destOrd="0" presId="urn:microsoft.com/office/officeart/2005/8/layout/equation1"/>
    <dgm:cxn modelId="{3E681C29-7398-4D5D-B9DB-EBA06BC1E5CD}" type="presParOf" srcId="{D6617AA2-C66E-4EEB-B893-CF9F88BA3ADC}" destId="{F2CFBAF1-1F70-42BF-9A5A-CC9ECCD51A3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C91C0-8171-4411-836D-3A977949C13E}">
      <dsp:nvSpPr>
        <dsp:cNvPr id="0" name=""/>
        <dsp:cNvSpPr/>
      </dsp:nvSpPr>
      <dsp:spPr>
        <a:xfrm>
          <a:off x="1436" y="841888"/>
          <a:ext cx="1904444" cy="19044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/>
            <a:t>必修</a:t>
          </a:r>
        </a:p>
      </dsp:txBody>
      <dsp:txXfrm>
        <a:off x="280335" y="1120787"/>
        <a:ext cx="1346646" cy="1346646"/>
      </dsp:txXfrm>
    </dsp:sp>
    <dsp:sp modelId="{C532C6CE-F6BE-45FD-AF57-F5271FC81431}">
      <dsp:nvSpPr>
        <dsp:cNvPr id="0" name=""/>
        <dsp:cNvSpPr/>
      </dsp:nvSpPr>
      <dsp:spPr>
        <a:xfrm>
          <a:off x="2060521" y="1241822"/>
          <a:ext cx="1104577" cy="1104577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200" kern="1200"/>
        </a:p>
      </dsp:txBody>
      <dsp:txXfrm>
        <a:off x="2206933" y="1664212"/>
        <a:ext cx="811753" cy="259797"/>
      </dsp:txXfrm>
    </dsp:sp>
    <dsp:sp modelId="{EB2F109E-EA17-4B21-9A93-69012B07D3B2}">
      <dsp:nvSpPr>
        <dsp:cNvPr id="0" name=""/>
        <dsp:cNvSpPr/>
      </dsp:nvSpPr>
      <dsp:spPr>
        <a:xfrm>
          <a:off x="3319740" y="841888"/>
          <a:ext cx="1904444" cy="19044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/>
            <a:t>選修</a:t>
          </a:r>
        </a:p>
      </dsp:txBody>
      <dsp:txXfrm>
        <a:off x="3598639" y="1120787"/>
        <a:ext cx="1346646" cy="1346646"/>
      </dsp:txXfrm>
    </dsp:sp>
    <dsp:sp modelId="{0C856F7F-ABC6-4B23-A6DC-D0118BC36D90}">
      <dsp:nvSpPr>
        <dsp:cNvPr id="0" name=""/>
        <dsp:cNvSpPr/>
      </dsp:nvSpPr>
      <dsp:spPr>
        <a:xfrm>
          <a:off x="5378825" y="1241822"/>
          <a:ext cx="1104577" cy="1104577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200" kern="1200"/>
        </a:p>
      </dsp:txBody>
      <dsp:txXfrm>
        <a:off x="5525237" y="1469365"/>
        <a:ext cx="811753" cy="649491"/>
      </dsp:txXfrm>
    </dsp:sp>
    <dsp:sp modelId="{F2CFBAF1-1F70-42BF-9A5A-CC9ECCD51A3F}">
      <dsp:nvSpPr>
        <dsp:cNvPr id="0" name=""/>
        <dsp:cNvSpPr/>
      </dsp:nvSpPr>
      <dsp:spPr>
        <a:xfrm>
          <a:off x="6638043" y="841888"/>
          <a:ext cx="1904444" cy="19044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/>
            <a:t>時數</a:t>
          </a:r>
        </a:p>
      </dsp:txBody>
      <dsp:txXfrm>
        <a:off x="6916942" y="1120787"/>
        <a:ext cx="1346646" cy="1346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C91C0-8171-4411-836D-3A977949C13E}">
      <dsp:nvSpPr>
        <dsp:cNvPr id="0" name=""/>
        <dsp:cNvSpPr/>
      </dsp:nvSpPr>
      <dsp:spPr>
        <a:xfrm>
          <a:off x="282084" y="652"/>
          <a:ext cx="1779289" cy="17792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/>
            <a:t>必修</a:t>
          </a:r>
        </a:p>
      </dsp:txBody>
      <dsp:txXfrm>
        <a:off x="542655" y="261223"/>
        <a:ext cx="1258147" cy="1258147"/>
      </dsp:txXfrm>
    </dsp:sp>
    <dsp:sp modelId="{C532C6CE-F6BE-45FD-AF57-F5271FC81431}">
      <dsp:nvSpPr>
        <dsp:cNvPr id="0" name=""/>
        <dsp:cNvSpPr/>
      </dsp:nvSpPr>
      <dsp:spPr>
        <a:xfrm>
          <a:off x="2205852" y="374303"/>
          <a:ext cx="1031987" cy="1031987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2342642" y="768935"/>
        <a:ext cx="758407" cy="242723"/>
      </dsp:txXfrm>
    </dsp:sp>
    <dsp:sp modelId="{EB2F109E-EA17-4B21-9A93-69012B07D3B2}">
      <dsp:nvSpPr>
        <dsp:cNvPr id="0" name=""/>
        <dsp:cNvSpPr/>
      </dsp:nvSpPr>
      <dsp:spPr>
        <a:xfrm>
          <a:off x="3382317" y="652"/>
          <a:ext cx="1779289" cy="17792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/>
            <a:t>選修</a:t>
          </a:r>
        </a:p>
      </dsp:txBody>
      <dsp:txXfrm>
        <a:off x="3642888" y="261223"/>
        <a:ext cx="1258147" cy="1258147"/>
      </dsp:txXfrm>
    </dsp:sp>
    <dsp:sp modelId="{0C856F7F-ABC6-4B23-A6DC-D0118BC36D90}">
      <dsp:nvSpPr>
        <dsp:cNvPr id="0" name=""/>
        <dsp:cNvSpPr/>
      </dsp:nvSpPr>
      <dsp:spPr>
        <a:xfrm>
          <a:off x="5306085" y="374303"/>
          <a:ext cx="1031987" cy="1031987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5442875" y="586892"/>
        <a:ext cx="758407" cy="606809"/>
      </dsp:txXfrm>
    </dsp:sp>
    <dsp:sp modelId="{F2CFBAF1-1F70-42BF-9A5A-CC9ECCD51A3F}">
      <dsp:nvSpPr>
        <dsp:cNvPr id="0" name=""/>
        <dsp:cNvSpPr/>
      </dsp:nvSpPr>
      <dsp:spPr>
        <a:xfrm>
          <a:off x="6482551" y="652"/>
          <a:ext cx="1779289" cy="17792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/>
            <a:t>時數</a:t>
          </a:r>
        </a:p>
      </dsp:txBody>
      <dsp:txXfrm>
        <a:off x="6743122" y="261223"/>
        <a:ext cx="1258147" cy="1258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53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17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7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26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93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28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90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22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4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38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BE3E-2210-4961-B6B0-C26BB523C127}" type="datetimeFigureOut">
              <a:rPr lang="zh-TW" altLang="en-US" smtClean="0"/>
              <a:t>2020/05/15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8C06-0C63-4E28-9166-1F45D3D5E1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1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C927EC-71BD-466D-B956-3088B7075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800" dirty="0">
                <a:latin typeface="+mj-ea"/>
              </a:rPr>
              <a:t>澎湖縣環境教育</a:t>
            </a:r>
            <a:br>
              <a:rPr lang="en-US" altLang="zh-TW" sz="7800" dirty="0">
                <a:latin typeface="+mj-ea"/>
              </a:rPr>
            </a:br>
            <a:r>
              <a:rPr lang="zh-TW" altLang="en-US" sz="7800" dirty="0">
                <a:latin typeface="+mj-ea"/>
              </a:rPr>
              <a:t>志工聯繫會議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B953887-7584-41B0-952F-7743CE892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</a:rPr>
              <a:t>澎湖縣政府環境保護局</a:t>
            </a:r>
            <a:r>
              <a:rPr lang="en-US" altLang="zh-TW" dirty="0">
                <a:latin typeface="+mn-ea"/>
              </a:rPr>
              <a:t>/</a:t>
            </a:r>
            <a:r>
              <a:rPr lang="zh-TW" altLang="en-US" dirty="0">
                <a:latin typeface="+mn-ea"/>
              </a:rPr>
              <a:t>深耕文化工作坊</a:t>
            </a:r>
            <a:r>
              <a:rPr lang="en-US" altLang="zh-TW" dirty="0">
                <a:latin typeface="+mn-ea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467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3B007E-05B0-43A3-8C14-D9E4C0FD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環境教育友你友我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41E4CF8-F434-4C32-9FA9-70DA79CEB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33" y="1422400"/>
            <a:ext cx="4333534" cy="433353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F218712-B143-4167-BD9C-57CA784E4E40}"/>
              </a:ext>
            </a:extLst>
          </p:cNvPr>
          <p:cNvSpPr txBox="1"/>
          <p:nvPr/>
        </p:nvSpPr>
        <p:spPr>
          <a:xfrm>
            <a:off x="3043209" y="5735182"/>
            <a:ext cx="3935693" cy="842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875" dirty="0">
                <a:solidFill>
                  <a:srgbClr val="C00000"/>
                </a:solidFill>
                <a:latin typeface="jf-jinxuanlatte-1.0 medium" panose="020B0600000000000000" pitchFamily="34" charset="-120"/>
                <a:ea typeface="jf-jinxuanlatte-1.0 medium" panose="020B0600000000000000" pitchFamily="34" charset="-120"/>
              </a:rPr>
              <a:t>現在就加入！</a:t>
            </a:r>
          </a:p>
        </p:txBody>
      </p:sp>
    </p:spTree>
    <p:extLst>
      <p:ext uri="{BB962C8B-B14F-4D97-AF65-F5344CB8AC3E}">
        <p14:creationId xmlns:p14="http://schemas.microsoft.com/office/powerpoint/2010/main" val="219361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0D55E3-DF2B-4A04-B4CA-9E2A1F81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環境教育友你友我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EEFD4279-58B7-4C28-83B3-0AB74565017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" t="1" r="5492" b="46997"/>
          <a:stretch/>
        </p:blipFill>
        <p:spPr bwMode="auto">
          <a:xfrm>
            <a:off x="795554" y="1860755"/>
            <a:ext cx="8314892" cy="42810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A2451B44-A53C-47F7-A590-8E2015D975E4}"/>
              </a:ext>
            </a:extLst>
          </p:cNvPr>
          <p:cNvSpPr/>
          <p:nvPr/>
        </p:nvSpPr>
        <p:spPr>
          <a:xfrm>
            <a:off x="5138057" y="5283200"/>
            <a:ext cx="2394857" cy="85863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29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B7D68A-F407-46AE-8499-DF93B54C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環境教育友你友我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F8BE0DA-D5A0-4D1B-AFC6-95C289193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288" y="1436913"/>
            <a:ext cx="5615424" cy="5167087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3B9CEF3-2596-4520-8F80-69D56BBB164D}"/>
              </a:ext>
            </a:extLst>
          </p:cNvPr>
          <p:cNvSpPr txBox="1"/>
          <p:nvPr/>
        </p:nvSpPr>
        <p:spPr>
          <a:xfrm>
            <a:off x="2384067" y="5163649"/>
            <a:ext cx="308781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zh-TW" altLang="en-US" sz="4000" dirty="0">
                <a:solidFill>
                  <a:srgbClr val="C00000"/>
                </a:solidFill>
                <a:latin typeface="jf-jinxuanlatte-1.0 medium" panose="020B0600000000000000" pitchFamily="34" charset="-120"/>
                <a:ea typeface="jf-jinxuanlatte-1.0 medium" panose="020B0600000000000000" pitchFamily="34" charset="-120"/>
              </a:rPr>
              <a:t>澎湖環保局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0095124-CAFA-4853-9BD4-9A6CA7F70BB6}"/>
              </a:ext>
            </a:extLst>
          </p:cNvPr>
          <p:cNvSpPr txBox="1"/>
          <p:nvPr/>
        </p:nvSpPr>
        <p:spPr>
          <a:xfrm>
            <a:off x="2384068" y="3723298"/>
            <a:ext cx="13606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TW" sz="4000" dirty="0">
                <a:solidFill>
                  <a:srgbClr val="C00000"/>
                </a:solidFill>
                <a:latin typeface="jf-jinxuanlatte-1.0 medium" panose="020B0600000000000000" pitchFamily="34" charset="-120"/>
                <a:ea typeface="jf-jinxuanlatte-1.0 medium" panose="020B0600000000000000" pitchFamily="34" charset="-120"/>
              </a:rPr>
              <a:t>12</a:t>
            </a:r>
            <a:endParaRPr kumimoji="1" lang="zh-TW" altLang="en-US" sz="4000" dirty="0">
              <a:solidFill>
                <a:srgbClr val="C00000"/>
              </a:solidFill>
              <a:latin typeface="jf-jinxuanlatte-1.0 medium" panose="020B0600000000000000" pitchFamily="34" charset="-120"/>
              <a:ea typeface="jf-jinxuanlatte-1.0 medium" panose="020B0600000000000000" pitchFamily="34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5CC2943-96C3-4797-B629-8A5562F2E11D}"/>
              </a:ext>
            </a:extLst>
          </p:cNvPr>
          <p:cNvSpPr/>
          <p:nvPr/>
        </p:nvSpPr>
        <p:spPr>
          <a:xfrm>
            <a:off x="6858611" y="5929591"/>
            <a:ext cx="902102" cy="73246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85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14C5F70-A60F-4509-9CA1-CE3CC517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09239"/>
              </p:ext>
            </p:extLst>
          </p:nvPr>
        </p:nvGraphicFramePr>
        <p:xfrm>
          <a:off x="331611" y="345169"/>
          <a:ext cx="9175247" cy="618625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844404">
                  <a:extLst>
                    <a:ext uri="{9D8B030D-6E8A-4147-A177-3AD203B41FA5}">
                      <a16:colId xmlns:a16="http://schemas.microsoft.com/office/drawing/2014/main" val="4207375173"/>
                    </a:ext>
                  </a:extLst>
                </a:gridCol>
                <a:gridCol w="1626728">
                  <a:extLst>
                    <a:ext uri="{9D8B030D-6E8A-4147-A177-3AD203B41FA5}">
                      <a16:colId xmlns:a16="http://schemas.microsoft.com/office/drawing/2014/main" val="856157786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3917036240"/>
                    </a:ext>
                  </a:extLst>
                </a:gridCol>
                <a:gridCol w="899885">
                  <a:extLst>
                    <a:ext uri="{9D8B030D-6E8A-4147-A177-3AD203B41FA5}">
                      <a16:colId xmlns:a16="http://schemas.microsoft.com/office/drawing/2014/main" val="938336875"/>
                    </a:ext>
                  </a:extLst>
                </a:gridCol>
                <a:gridCol w="3599544">
                  <a:extLst>
                    <a:ext uri="{9D8B030D-6E8A-4147-A177-3AD203B41FA5}">
                      <a16:colId xmlns:a16="http://schemas.microsoft.com/office/drawing/2014/main" val="2309232287"/>
                    </a:ext>
                  </a:extLst>
                </a:gridCol>
              </a:tblGrid>
              <a:tr h="676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支援工作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時間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地點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人數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志工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2779173441"/>
                  </a:ext>
                </a:extLst>
              </a:tr>
              <a:tr h="110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戲劇競賽場布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05</a:t>
                      </a:r>
                      <a:r>
                        <a:rPr lang="zh-TW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22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五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14:00-16:00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湖西鄉公所大禮堂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257676917"/>
                  </a:ext>
                </a:extLst>
              </a:tr>
              <a:tr h="110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戲劇競賽支援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05</a:t>
                      </a:r>
                      <a:r>
                        <a:rPr lang="zh-TW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24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09:00-17:00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3264112016"/>
                  </a:ext>
                </a:extLst>
              </a:tr>
              <a:tr h="110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生物多樣性</a:t>
                      </a:r>
                      <a:br>
                        <a:rPr lang="en-US" altLang="zh-TW" sz="2000" kern="100" dirty="0">
                          <a:effectLst/>
                        </a:rPr>
                      </a:br>
                      <a:r>
                        <a:rPr lang="zh-TW" sz="2000" kern="100" dirty="0">
                          <a:effectLst/>
                        </a:rPr>
                        <a:t>場布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05</a:t>
                      </a:r>
                      <a:r>
                        <a:rPr lang="zh-TW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29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五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16:00-17:00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林務公園管理所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74427851"/>
                  </a:ext>
                </a:extLst>
              </a:tr>
              <a:tr h="110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生物多樣性</a:t>
                      </a:r>
                      <a:r>
                        <a:rPr lang="en-US" sz="2000" kern="100">
                          <a:effectLst/>
                        </a:rPr>
                        <a:t>Day1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05</a:t>
                      </a:r>
                      <a:r>
                        <a:rPr lang="zh-TW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30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六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en-US" sz="10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</a:rPr>
                        <a:t>08:00-12:00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3052419626"/>
                  </a:ext>
                </a:extLst>
              </a:tr>
              <a:tr h="1101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生物多樣性</a:t>
                      </a:r>
                      <a:r>
                        <a:rPr lang="en-US" sz="2000" kern="100">
                          <a:effectLst/>
                        </a:rPr>
                        <a:t>Day2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05</a:t>
                      </a:r>
                      <a:r>
                        <a:rPr lang="zh-TW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31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日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en-US" sz="10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</a:rPr>
                        <a:t>08:00-12:00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565" marR="33565" marT="0" marB="0" anchor="ctr"/>
                </a:tc>
                <a:extLst>
                  <a:ext uri="{0D108BD9-81ED-4DB2-BD59-A6C34878D82A}">
                    <a16:rowId xmlns:a16="http://schemas.microsoft.com/office/drawing/2014/main" val="76120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11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6BF7B3-F945-459B-B050-347403BF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志工會議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DDC819-3D06-4E65-9BB8-3D56AE44D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4344" indent="-464344">
              <a:lnSpc>
                <a:spcPct val="120000"/>
              </a:lnSpc>
            </a:pPr>
            <a:r>
              <a:rPr lang="zh-TW" altLang="en-US" sz="3200" dirty="0">
                <a:latin typeface="+mn-ea"/>
              </a:rPr>
              <a:t>每年至少四場次</a:t>
            </a:r>
            <a:endParaRPr lang="en-US" altLang="zh-TW" sz="3200" dirty="0">
              <a:latin typeface="+mn-ea"/>
            </a:endParaRPr>
          </a:p>
          <a:p>
            <a:pPr marL="464344" indent="-464344">
              <a:lnSpc>
                <a:spcPct val="120000"/>
              </a:lnSpc>
            </a:pPr>
            <a:r>
              <a:rPr lang="zh-TW" altLang="en-US" sz="3200" dirty="0">
                <a:latin typeface="+mn-ea"/>
              </a:rPr>
              <a:t>聯繫會議：年初年底</a:t>
            </a:r>
            <a:endParaRPr lang="en-US" altLang="zh-TW" sz="3200" dirty="0">
              <a:latin typeface="+mn-ea"/>
            </a:endParaRPr>
          </a:p>
          <a:p>
            <a:pPr marL="464344" indent="-464344">
              <a:lnSpc>
                <a:spcPct val="120000"/>
              </a:lnSpc>
            </a:pPr>
            <a:r>
              <a:rPr lang="zh-TW" altLang="en-US" sz="3200" dirty="0">
                <a:latin typeface="+mn-ea"/>
              </a:rPr>
              <a:t>聯繫會報：工作會議</a:t>
            </a:r>
            <a:endParaRPr lang="en-US" altLang="zh-TW" sz="3200" dirty="0">
              <a:latin typeface="+mn-ea"/>
            </a:endParaRPr>
          </a:p>
          <a:p>
            <a:pPr>
              <a:lnSpc>
                <a:spcPct val="120000"/>
              </a:lnSpc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3643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A89349-BC7D-49FB-AA6F-A3E4E554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服勤方案</a:t>
            </a:r>
            <a:r>
              <a:rPr lang="en-US" altLang="zh-TW" dirty="0"/>
              <a:t>-</a:t>
            </a:r>
            <a:r>
              <a:rPr lang="zh-TW" altLang="en-US" dirty="0"/>
              <a:t>過去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31438B-A241-44B6-93B2-E8D735A4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2600" dirty="0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929239B-6B6F-4579-95F8-F9FD1CCCDD72}"/>
              </a:ext>
            </a:extLst>
          </p:cNvPr>
          <p:cNvSpPr/>
          <p:nvPr/>
        </p:nvSpPr>
        <p:spPr>
          <a:xfrm>
            <a:off x="3128211" y="2069199"/>
            <a:ext cx="3649579" cy="364957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50" dirty="0">
                <a:solidFill>
                  <a:schemeClr val="tx1"/>
                </a:solidFill>
              </a:rPr>
              <a:t>配合環保局大型活動</a:t>
            </a:r>
          </a:p>
        </p:txBody>
      </p:sp>
    </p:spTree>
    <p:extLst>
      <p:ext uri="{BB962C8B-B14F-4D97-AF65-F5344CB8AC3E}">
        <p14:creationId xmlns:p14="http://schemas.microsoft.com/office/powerpoint/2010/main" val="336632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C3B619-D938-442A-813A-0CCFA513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服勤方案</a:t>
            </a:r>
            <a:r>
              <a:rPr lang="en-US" altLang="zh-TW" dirty="0"/>
              <a:t>-</a:t>
            </a:r>
            <a:r>
              <a:rPr lang="zh-TW" altLang="en-US" dirty="0"/>
              <a:t>現在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9EFF0B06-7DF7-4013-BD04-DF13220EE7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927859"/>
              </p:ext>
            </p:extLst>
          </p:nvPr>
        </p:nvGraphicFramePr>
        <p:xfrm>
          <a:off x="681038" y="2016622"/>
          <a:ext cx="8543925" cy="358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DA9C13CE-6AB3-4653-81CC-6CFFBFC766AC}"/>
              </a:ext>
            </a:extLst>
          </p:cNvPr>
          <p:cNvSpPr txBox="1"/>
          <p:nvPr/>
        </p:nvSpPr>
        <p:spPr>
          <a:xfrm>
            <a:off x="4283586" y="8838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定位更明確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7B4306B-59C7-471A-9917-F31939510A2F}"/>
              </a:ext>
            </a:extLst>
          </p:cNvPr>
          <p:cNvSpPr txBox="1"/>
          <p:nvPr/>
        </p:nvSpPr>
        <p:spPr>
          <a:xfrm>
            <a:off x="1103085" y="499538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一定要做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47ACF5-D4BD-4CCE-878E-599FD8F4A160}"/>
              </a:ext>
            </a:extLst>
          </p:cNvPr>
          <p:cNvSpPr txBox="1"/>
          <p:nvPr/>
        </p:nvSpPr>
        <p:spPr>
          <a:xfrm>
            <a:off x="4442544" y="499538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有興趣做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00B5D3-9B0F-464F-88E1-8B5F73C293C7}"/>
              </a:ext>
            </a:extLst>
          </p:cNvPr>
          <p:cNvSpPr txBox="1"/>
          <p:nvPr/>
        </p:nvSpPr>
        <p:spPr>
          <a:xfrm>
            <a:off x="7410418" y="4995387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年度</a:t>
            </a:r>
            <a:r>
              <a:rPr lang="en-US" altLang="zh-TW" dirty="0"/>
              <a:t>20</a:t>
            </a:r>
            <a:r>
              <a:rPr lang="zh-TW" altLang="en-US" dirty="0"/>
              <a:t>小時門檻</a:t>
            </a:r>
          </a:p>
        </p:txBody>
      </p:sp>
    </p:spTree>
    <p:extLst>
      <p:ext uri="{BB962C8B-B14F-4D97-AF65-F5344CB8AC3E}">
        <p14:creationId xmlns:p14="http://schemas.microsoft.com/office/powerpoint/2010/main" val="230712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66D350-F125-423E-9D1F-67E9291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服勤方案</a:t>
            </a:r>
            <a:r>
              <a:rPr lang="en-US" altLang="zh-TW" dirty="0"/>
              <a:t>-</a:t>
            </a:r>
            <a:r>
              <a:rPr lang="zh-TW" altLang="en-US" dirty="0"/>
              <a:t>現在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925CD7B4-8A3D-4D24-8D86-65006CA44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25122"/>
              </p:ext>
            </p:extLst>
          </p:nvPr>
        </p:nvGraphicFramePr>
        <p:xfrm>
          <a:off x="681038" y="2016622"/>
          <a:ext cx="8543925" cy="178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ED080D73-7483-45D6-87BA-938F218915AE}"/>
              </a:ext>
            </a:extLst>
          </p:cNvPr>
          <p:cNvSpPr txBox="1"/>
          <p:nvPr/>
        </p:nvSpPr>
        <p:spPr>
          <a:xfrm>
            <a:off x="805326" y="3962521"/>
            <a:ext cx="2122697" cy="132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環境教育</a:t>
            </a:r>
            <a:endParaRPr kumimoji="1" lang="en-US" altLang="zh-TW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  <a:p>
            <a:pPr algn="ctr"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宣導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&amp;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行動</a:t>
            </a:r>
            <a:endParaRPr kumimoji="1" lang="en-US" altLang="zh-TW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(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淨灘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or Coral)</a:t>
            </a:r>
            <a:endParaRPr kumimoji="1" lang="zh-TW" altLang="en-US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D7685D1-9A1A-4AD6-BB3B-24ADAE276CC0}"/>
              </a:ext>
            </a:extLst>
          </p:cNvPr>
          <p:cNvSpPr txBox="1"/>
          <p:nvPr/>
        </p:nvSpPr>
        <p:spPr>
          <a:xfrm>
            <a:off x="4287672" y="3962520"/>
            <a:ext cx="1428596" cy="1748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活動支援</a:t>
            </a:r>
            <a:endParaRPr kumimoji="1" lang="en-US" altLang="zh-TW" sz="227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繪本推廣</a:t>
            </a:r>
            <a:endParaRPr kumimoji="1" lang="en-US" altLang="zh-TW" sz="227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課程推廣 </a:t>
            </a:r>
            <a:endParaRPr kumimoji="1" lang="en-US" altLang="zh-TW" sz="227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kumimoji="1" lang="zh-TW" altLang="en-US" sz="227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3CD5FE3-608B-4867-ADF8-05EE5B05EAE4}"/>
              </a:ext>
            </a:extLst>
          </p:cNvPr>
          <p:cNvSpPr txBox="1"/>
          <p:nvPr/>
        </p:nvSpPr>
        <p:spPr>
          <a:xfrm>
            <a:off x="7272902" y="4348587"/>
            <a:ext cx="1689886" cy="488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達到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小時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DC2AD54-567B-41EB-B983-FBADFBFB28B5}"/>
              </a:ext>
            </a:extLst>
          </p:cNvPr>
          <p:cNvSpPr txBox="1"/>
          <p:nvPr/>
        </p:nvSpPr>
        <p:spPr>
          <a:xfrm>
            <a:off x="144462" y="5599787"/>
            <a:ext cx="4604146" cy="488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服勤期間：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109.06.01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～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109.11.30</a:t>
            </a:r>
            <a:endParaRPr kumimoji="1" lang="zh-TW" altLang="en-US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26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7BE14D-E01C-49CB-A1F1-989A082F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服勤方案</a:t>
            </a:r>
            <a:r>
              <a:rPr lang="en-US" altLang="zh-TW" dirty="0"/>
              <a:t>-</a:t>
            </a:r>
            <a:r>
              <a:rPr lang="zh-TW" altLang="en-US" dirty="0"/>
              <a:t>必修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FB18FCA-C580-46ED-A95B-9A3D6BEBA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53272"/>
              </p:ext>
            </p:extLst>
          </p:nvPr>
        </p:nvGraphicFramePr>
        <p:xfrm>
          <a:off x="421379" y="1690690"/>
          <a:ext cx="9063242" cy="4426765"/>
        </p:xfrm>
        <a:graphic>
          <a:graphicData uri="http://schemas.openxmlformats.org/drawingml/2006/table">
            <a:tbl>
              <a:tblPr/>
              <a:tblGrid>
                <a:gridCol w="726819">
                  <a:extLst>
                    <a:ext uri="{9D8B030D-6E8A-4147-A177-3AD203B41FA5}">
                      <a16:colId xmlns:a16="http://schemas.microsoft.com/office/drawing/2014/main" val="237937712"/>
                    </a:ext>
                  </a:extLst>
                </a:gridCol>
                <a:gridCol w="1281036">
                  <a:extLst>
                    <a:ext uri="{9D8B030D-6E8A-4147-A177-3AD203B41FA5}">
                      <a16:colId xmlns:a16="http://schemas.microsoft.com/office/drawing/2014/main" val="3955767931"/>
                    </a:ext>
                  </a:extLst>
                </a:gridCol>
                <a:gridCol w="1202155">
                  <a:extLst>
                    <a:ext uri="{9D8B030D-6E8A-4147-A177-3AD203B41FA5}">
                      <a16:colId xmlns:a16="http://schemas.microsoft.com/office/drawing/2014/main" val="2687604387"/>
                    </a:ext>
                  </a:extLst>
                </a:gridCol>
                <a:gridCol w="644224">
                  <a:extLst>
                    <a:ext uri="{9D8B030D-6E8A-4147-A177-3AD203B41FA5}">
                      <a16:colId xmlns:a16="http://schemas.microsoft.com/office/drawing/2014/main" val="2680839403"/>
                    </a:ext>
                  </a:extLst>
                </a:gridCol>
                <a:gridCol w="5209008">
                  <a:extLst>
                    <a:ext uri="{9D8B030D-6E8A-4147-A177-3AD203B41FA5}">
                      <a16:colId xmlns:a16="http://schemas.microsoft.com/office/drawing/2014/main" val="4202549830"/>
                    </a:ext>
                  </a:extLst>
                </a:gridCol>
              </a:tblGrid>
              <a:tr h="409482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1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類型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服務項目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次數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備註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391634"/>
                  </a:ext>
                </a:extLst>
              </a:tr>
              <a:tr h="1260877">
                <a:tc rowSpan="3">
                  <a:txBody>
                    <a:bodyPr/>
                    <a:lstStyle/>
                    <a:p>
                      <a:pPr marL="0" marR="0" lvl="0" indent="0" algn="ctr" defTabSz="13715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必修</a:t>
                      </a:r>
                    </a:p>
                    <a:p>
                      <a:pPr algn="ctr" fontAlgn="ctr"/>
                      <a:endParaRPr lang="zh-TW" altLang="en-US" sz="20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dirty="0">
                          <a:effectLst/>
                          <a:latin typeface="+mn-ea"/>
                          <a:ea typeface="+mn-ea"/>
                        </a:rPr>
                        <a:t>環境教育宣導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 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2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小時；需分組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109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「永續環境，減廢生活」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630618"/>
                  </a:ext>
                </a:extLst>
              </a:tr>
              <a:tr h="12608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74603" marR="74603" marT="37302" marB="3730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環境教育行動</a:t>
                      </a:r>
                      <a:endParaRPr lang="en-US" altLang="zh-TW" sz="20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  <a:p>
                      <a:pPr algn="ctr"/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二選一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淨灘</a:t>
                      </a:r>
                      <a:endParaRPr lang="zh-TW" altLang="en-US" sz="20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 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3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小時；個人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參與各單位辦理之淨灘活動，並填寫服務紀錄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840926"/>
                  </a:ext>
                </a:extLst>
              </a:tr>
              <a:tr h="149552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74603" marR="74603" marT="37302" marB="3730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74603" marR="74603" marT="37302" marB="3730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Coral Watch</a:t>
                      </a:r>
                    </a:p>
                    <a:p>
                      <a:pPr 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珊瑚觀察</a:t>
                      </a:r>
                      <a:endParaRPr lang="zh-TW" altLang="en-US" sz="1200" dirty="0"/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</a:t>
                      </a:r>
                      <a:endParaRPr lang="en-US" altLang="zh-TW" sz="20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 </a:t>
                      </a:r>
                      <a:r>
                        <a:rPr lang="en-US" altLang="zh-TW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3</a:t>
                      </a: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小時；個人；需培訓</a:t>
                      </a:r>
                      <a:endParaRPr lang="en-US" altLang="zh-TW" sz="20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說明：包含巡查澎湖潮間帶珊瑚以</a:t>
                      </a:r>
                      <a:br>
                        <a:rPr lang="en-US" altLang="zh-TW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</a:br>
                      <a:r>
                        <a:rPr lang="en-US" altLang="zh-TW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Coral Watch</a:t>
                      </a: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色卡對照並記錄珊瑚健康度。 </a:t>
                      </a:r>
                      <a:endParaRPr lang="zh-TW" altLang="en-US" sz="20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286424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1F258DF3-0423-4006-B87E-B4214DEE23CF}"/>
              </a:ext>
            </a:extLst>
          </p:cNvPr>
          <p:cNvSpPr txBox="1"/>
          <p:nvPr/>
        </p:nvSpPr>
        <p:spPr>
          <a:xfrm>
            <a:off x="348854" y="6196967"/>
            <a:ext cx="4604146" cy="488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服勤期間：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109.06.01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～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109.11.30</a:t>
            </a:r>
            <a:endParaRPr kumimoji="1" lang="zh-TW" altLang="en-US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95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580ED2-8FBC-4AB4-97CA-472F448C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服勤方案</a:t>
            </a:r>
            <a:r>
              <a:rPr lang="en-US" altLang="zh-TW" dirty="0"/>
              <a:t>-</a:t>
            </a:r>
            <a:r>
              <a:rPr lang="zh-TW" altLang="en-US" dirty="0"/>
              <a:t>選修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FAB96C0-D2F2-41D5-9B1F-353A8D264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89095"/>
              </p:ext>
            </p:extLst>
          </p:nvPr>
        </p:nvGraphicFramePr>
        <p:xfrm>
          <a:off x="488386" y="1690690"/>
          <a:ext cx="9026166" cy="4412197"/>
        </p:xfrm>
        <a:graphic>
          <a:graphicData uri="http://schemas.openxmlformats.org/drawingml/2006/table">
            <a:tbl>
              <a:tblPr/>
              <a:tblGrid>
                <a:gridCol w="729697">
                  <a:extLst>
                    <a:ext uri="{9D8B030D-6E8A-4147-A177-3AD203B41FA5}">
                      <a16:colId xmlns:a16="http://schemas.microsoft.com/office/drawing/2014/main" val="3955767931"/>
                    </a:ext>
                  </a:extLst>
                </a:gridCol>
                <a:gridCol w="1516281">
                  <a:extLst>
                    <a:ext uri="{9D8B030D-6E8A-4147-A177-3AD203B41FA5}">
                      <a16:colId xmlns:a16="http://schemas.microsoft.com/office/drawing/2014/main" val="1045707059"/>
                    </a:ext>
                  </a:extLst>
                </a:gridCol>
                <a:gridCol w="981293">
                  <a:extLst>
                    <a:ext uri="{9D8B030D-6E8A-4147-A177-3AD203B41FA5}">
                      <a16:colId xmlns:a16="http://schemas.microsoft.com/office/drawing/2014/main" val="2680839403"/>
                    </a:ext>
                  </a:extLst>
                </a:gridCol>
                <a:gridCol w="5798895">
                  <a:extLst>
                    <a:ext uri="{9D8B030D-6E8A-4147-A177-3AD203B41FA5}">
                      <a16:colId xmlns:a16="http://schemas.microsoft.com/office/drawing/2014/main" val="4202549830"/>
                    </a:ext>
                  </a:extLst>
                </a:gridCol>
              </a:tblGrid>
              <a:tr h="4806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類型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服務項目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次數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備註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391634"/>
                  </a:ext>
                </a:extLst>
              </a:tr>
              <a:tr h="12953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選修</a:t>
                      </a:r>
                    </a:p>
                  </a:txBody>
                  <a:tcPr marL="60615" marR="60615" marT="30308" marB="3030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活動支援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 次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次 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4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小時；個人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包含環境節日、知識競賽、環保戲劇競賽、群英會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(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今年沒有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)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等環境教育活動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630618"/>
                  </a:ext>
                </a:extLst>
              </a:tr>
              <a:tr h="1318139">
                <a:tc vMerge="1">
                  <a:txBody>
                    <a:bodyPr/>
                    <a:lstStyle/>
                    <a:p>
                      <a:pPr algn="ctr"/>
                      <a:endParaRPr lang="zh-TW" altLang="en-US" sz="40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74603" marR="74603" marT="37302" marB="3730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繪本推廣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 次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一次 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2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小時；團體，需培訓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由環保局媒合推廣單位，排班服勤。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27526"/>
                  </a:ext>
                </a:extLst>
              </a:tr>
              <a:tr h="1318139">
                <a:tc vMerge="1">
                  <a:txBody>
                    <a:bodyPr/>
                    <a:lstStyle/>
                    <a:p>
                      <a:pPr algn="ctr"/>
                      <a:endParaRPr lang="zh-TW" altLang="en-US" sz="40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74603" marR="74603" marT="37302" marB="3730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課程推廣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 次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一次 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3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小時，個人，資深志工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推廣種苗場課程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工作項目：主講、課程紀錄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(</a:t>
                      </a:r>
                      <a:r>
                        <a:rPr lang="zh-TW" altLang="en-US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拍照及記錄表填寫</a:t>
                      </a:r>
                      <a:r>
                        <a:rPr lang="en-US" altLang="zh-TW" sz="20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)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159949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A1539836-D7BC-433E-B5FB-9E71F431C7FD}"/>
              </a:ext>
            </a:extLst>
          </p:cNvPr>
          <p:cNvSpPr txBox="1"/>
          <p:nvPr/>
        </p:nvSpPr>
        <p:spPr>
          <a:xfrm>
            <a:off x="488386" y="6109774"/>
            <a:ext cx="4604146" cy="488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服勤期間：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109.06.01</a:t>
            </a:r>
            <a:r>
              <a:rPr kumimoji="1" lang="zh-TW" altLang="en-US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～</a:t>
            </a:r>
            <a:r>
              <a:rPr kumimoji="1" lang="en-US" altLang="zh-TW" sz="2275" dirty="0">
                <a:solidFill>
                  <a:schemeClr val="tx1">
                    <a:lumMod val="85000"/>
                    <a:lumOff val="15000"/>
                  </a:schemeClr>
                </a:solidFill>
                <a:latin typeface="jf金萱那提1.0 半糖" panose="020B0600000000000000" pitchFamily="34" charset="-120"/>
                <a:ea typeface="jf金萱那提1.0 半糖" panose="020B0600000000000000" pitchFamily="34" charset="-120"/>
              </a:rPr>
              <a:t>109.11.30</a:t>
            </a:r>
            <a:endParaRPr kumimoji="1" lang="zh-TW" altLang="en-US" sz="2275" dirty="0">
              <a:solidFill>
                <a:schemeClr val="tx1">
                  <a:lumMod val="85000"/>
                  <a:lumOff val="15000"/>
                </a:schemeClr>
              </a:solidFill>
              <a:latin typeface="jf金萱那提1.0 半糖" panose="020B0600000000000000" pitchFamily="34" charset="-120"/>
              <a:ea typeface="jf金萱那提1.0 半糖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16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32AD0-B667-41B8-9D3D-1ECAA56A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j-ea"/>
              </a:rPr>
              <a:t>109</a:t>
            </a:r>
            <a:r>
              <a:rPr lang="zh-TW" altLang="en-US" dirty="0">
                <a:latin typeface="+mj-ea"/>
              </a:rPr>
              <a:t>志工增能研習課程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2CCF0B0C-94E0-4461-8510-5A480B3958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442136"/>
              </p:ext>
            </p:extLst>
          </p:nvPr>
        </p:nvGraphicFramePr>
        <p:xfrm>
          <a:off x="681038" y="1825625"/>
          <a:ext cx="8508707" cy="3227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95362">
                  <a:extLst>
                    <a:ext uri="{9D8B030D-6E8A-4147-A177-3AD203B41FA5}">
                      <a16:colId xmlns:a16="http://schemas.microsoft.com/office/drawing/2014/main" val="3973107964"/>
                    </a:ext>
                  </a:extLst>
                </a:gridCol>
                <a:gridCol w="1951355">
                  <a:extLst>
                    <a:ext uri="{9D8B030D-6E8A-4147-A177-3AD203B41FA5}">
                      <a16:colId xmlns:a16="http://schemas.microsoft.com/office/drawing/2014/main" val="996900469"/>
                    </a:ext>
                  </a:extLst>
                </a:gridCol>
                <a:gridCol w="2938145">
                  <a:extLst>
                    <a:ext uri="{9D8B030D-6E8A-4147-A177-3AD203B41FA5}">
                      <a16:colId xmlns:a16="http://schemas.microsoft.com/office/drawing/2014/main" val="1855856799"/>
                    </a:ext>
                  </a:extLst>
                </a:gridCol>
                <a:gridCol w="2623845">
                  <a:extLst>
                    <a:ext uri="{9D8B030D-6E8A-4147-A177-3AD203B41FA5}">
                      <a16:colId xmlns:a16="http://schemas.microsoft.com/office/drawing/2014/main" val="3395511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類型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課程名稱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時間地點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說明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增能</a:t>
                      </a:r>
                      <a:r>
                        <a:rPr lang="en-US" altLang="zh-TW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1</a:t>
                      </a:r>
                      <a:endParaRPr lang="zh-TW" altLang="en-US" sz="24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公民科學家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Coral Watch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6</a:t>
                      </a: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月份 週末上午</a:t>
                      </a:r>
                      <a:endParaRPr lang="en-US" altLang="zh-TW" sz="24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澎湖縣種苗場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搭配種苗場珊瑚課程，及服勤</a:t>
                      </a:r>
                      <a:endParaRPr lang="en-US" altLang="zh-TW" sz="24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88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增能</a:t>
                      </a:r>
                      <a:r>
                        <a:rPr lang="en-US" altLang="zh-TW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2</a:t>
                      </a:r>
                      <a:endParaRPr lang="zh-TW" altLang="en-US" sz="24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如何說一個</a:t>
                      </a:r>
                      <a:b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</a:b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好故事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08/29</a:t>
                      </a: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  </a:t>
                      </a:r>
                      <a: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0900-1200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輔導團大教室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搭配繪本推廣服勤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098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研習</a:t>
                      </a:r>
                      <a:br>
                        <a:rPr lang="en-US" altLang="zh-TW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</a:b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推廣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驚爆</a:t>
                      </a:r>
                      <a: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6</a:t>
                      </a: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月份 平日晚上</a:t>
                      </a:r>
                      <a:endParaRPr lang="en-US" altLang="zh-TW" sz="24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朝陽活動中心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了解廢棄物處裡問題</a:t>
                      </a:r>
                      <a:r>
                        <a:rPr lang="en-US" altLang="zh-TW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資深志工</a:t>
                      </a:r>
                      <a:r>
                        <a:rPr lang="en-US" altLang="zh-TW" sz="24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)</a:t>
                      </a:r>
                      <a:endParaRPr lang="zh-TW" altLang="en-US" sz="24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990180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AC3A1EAA-7096-43B9-9F96-FE2FB2988547}"/>
              </a:ext>
            </a:extLst>
          </p:cNvPr>
          <p:cNvSpPr txBox="1"/>
          <p:nvPr/>
        </p:nvSpPr>
        <p:spPr>
          <a:xfrm>
            <a:off x="681038" y="593921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上課可以得到「環境教育學習時數」</a:t>
            </a:r>
          </a:p>
        </p:txBody>
      </p:sp>
    </p:spTree>
    <p:extLst>
      <p:ext uri="{BB962C8B-B14F-4D97-AF65-F5344CB8AC3E}">
        <p14:creationId xmlns:p14="http://schemas.microsoft.com/office/powerpoint/2010/main" val="90225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9C9DB-7747-4C4B-AD04-2CB3BCBD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志工福利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F6D2D6-0DB8-4B86-BC10-A2D7AC3E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08758"/>
            <a:ext cx="8814112" cy="3535462"/>
          </a:xfrm>
        </p:spPr>
        <p:txBody>
          <a:bodyPr/>
          <a:lstStyle/>
          <a:p>
            <a:r>
              <a:rPr lang="zh-TW" altLang="en-US" dirty="0"/>
              <a:t>每年</a:t>
            </a:r>
            <a:r>
              <a:rPr lang="en-US" altLang="zh-TW" dirty="0"/>
              <a:t>10/30</a:t>
            </a:r>
            <a:r>
              <a:rPr lang="zh-TW" altLang="en-US" dirty="0"/>
              <a:t>辦理志工表揚</a:t>
            </a:r>
            <a:endParaRPr lang="en-US" altLang="zh-TW" dirty="0"/>
          </a:p>
          <a:p>
            <a:r>
              <a:rPr lang="zh-TW" altLang="en-US" dirty="0"/>
              <a:t>計算期間：</a:t>
            </a:r>
            <a:r>
              <a:rPr lang="en-US" altLang="zh-TW" dirty="0"/>
              <a:t>108/10/01</a:t>
            </a:r>
            <a:r>
              <a:rPr lang="zh-TW" altLang="en-US" dirty="0"/>
              <a:t>～</a:t>
            </a:r>
            <a:r>
              <a:rPr lang="en-US" altLang="zh-TW" dirty="0"/>
              <a:t>109/09/30</a:t>
            </a:r>
          </a:p>
          <a:p>
            <a:r>
              <a:rPr lang="zh-TW" altLang="en-US" dirty="0"/>
              <a:t>投保意外險 </a:t>
            </a:r>
            <a:r>
              <a:rPr lang="en-US" altLang="zh-TW" dirty="0"/>
              <a:t>24H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21CFDEC-D48F-4B54-89D9-4E16FBBB3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723582"/>
              </p:ext>
            </p:extLst>
          </p:nvPr>
        </p:nvGraphicFramePr>
        <p:xfrm>
          <a:off x="681038" y="3576489"/>
          <a:ext cx="8814112" cy="2857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1915">
                  <a:extLst>
                    <a:ext uri="{9D8B030D-6E8A-4147-A177-3AD203B41FA5}">
                      <a16:colId xmlns:a16="http://schemas.microsoft.com/office/drawing/2014/main" val="517354123"/>
                    </a:ext>
                  </a:extLst>
                </a:gridCol>
                <a:gridCol w="3914457">
                  <a:extLst>
                    <a:ext uri="{9D8B030D-6E8A-4147-A177-3AD203B41FA5}">
                      <a16:colId xmlns:a16="http://schemas.microsoft.com/office/drawing/2014/main" val="593140285"/>
                    </a:ext>
                  </a:extLst>
                </a:gridCol>
                <a:gridCol w="2277740">
                  <a:extLst>
                    <a:ext uri="{9D8B030D-6E8A-4147-A177-3AD203B41FA5}">
                      <a16:colId xmlns:a16="http://schemas.microsoft.com/office/drawing/2014/main" val="4043225988"/>
                    </a:ext>
                  </a:extLst>
                </a:gridCol>
              </a:tblGrid>
              <a:tr h="47053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TW" altLang="en-US" sz="2600" dirty="0"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給獎標準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TW" altLang="en-US" sz="20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獎勵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82160566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績優志工獎</a:t>
                      </a:r>
                    </a:p>
                  </a:txBody>
                  <a:tcPr marL="74295" marR="74295" marT="37148" marB="37148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年度服務時數最多前</a:t>
                      </a: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名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500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禮券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85319104"/>
                  </a:ext>
                </a:extLst>
              </a:tr>
              <a:tr h="96583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活躍黃金志工獎</a:t>
                      </a:r>
                    </a:p>
                  </a:txBody>
                  <a:tcPr marL="74295" marR="74295" marT="37148" marB="37148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年度服務時數最多前</a:t>
                      </a: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名</a:t>
                      </a:r>
                      <a:b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</a:b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且年滿</a:t>
                      </a: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65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歲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500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禮券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53265578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b="1" dirty="0">
                          <a:solidFill>
                            <a:schemeClr val="bg1"/>
                          </a:solidFill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勤學志工獎</a:t>
                      </a:r>
                    </a:p>
                  </a:txBody>
                  <a:tcPr marL="74295" marR="74295" marT="37148" marB="37148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年度學習時數最多前</a:t>
                      </a: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名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500</a:t>
                      </a:r>
                      <a:r>
                        <a:rPr lang="zh-TW" altLang="en-US" sz="2600" dirty="0"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禮券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027908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Noto Sans CJK TC Medium"/>
        <a:ea typeface="jf金萱那提1.0 七分糖"/>
        <a:cs typeface=""/>
      </a:majorFont>
      <a:minorFont>
        <a:latin typeface="Noto Sans CJK TC DemiLight"/>
        <a:ea typeface="jf金萱 半糖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579</Words>
  <Application>Microsoft Office PowerPoint</Application>
  <PresentationFormat>A4 紙張 (210x297 公釐)</PresentationFormat>
  <Paragraphs>143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jf-jinxuanlatte-1.0 medium</vt:lpstr>
      <vt:lpstr>jf金萱 三分糖</vt:lpstr>
      <vt:lpstr>jf金萱 半糖</vt:lpstr>
      <vt:lpstr>jf金萱那提1.0 七分糖</vt:lpstr>
      <vt:lpstr>jf金萱那提1.0 半糖</vt:lpstr>
      <vt:lpstr>Noto Sans CJK TC DemiLight</vt:lpstr>
      <vt:lpstr>Noto Sans CJK TC Medium</vt:lpstr>
      <vt:lpstr>新細明體</vt:lpstr>
      <vt:lpstr>Arial</vt:lpstr>
      <vt:lpstr>Calibri</vt:lpstr>
      <vt:lpstr>Times New Roman</vt:lpstr>
      <vt:lpstr>Office 佈景主題</vt:lpstr>
      <vt:lpstr>澎湖縣環境教育 志工聯繫會議</vt:lpstr>
      <vt:lpstr>志工會議</vt:lpstr>
      <vt:lpstr>服勤方案-過去</vt:lpstr>
      <vt:lpstr>服勤方案-現在</vt:lpstr>
      <vt:lpstr>服勤方案-現在</vt:lpstr>
      <vt:lpstr>服勤方案-必修</vt:lpstr>
      <vt:lpstr>服勤方案-選修</vt:lpstr>
      <vt:lpstr>109志工增能研習課程</vt:lpstr>
      <vt:lpstr>志工福利</vt:lpstr>
      <vt:lpstr>環境教育友你友我</vt:lpstr>
      <vt:lpstr>環境教育友你友我</vt:lpstr>
      <vt:lpstr>環境教育友你友我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澎湖縣環境教育 志願服務簡介</dc:title>
  <dc:creator>NICK SHEU</dc:creator>
  <cp:lastModifiedBy>NICK SHEU</cp:lastModifiedBy>
  <cp:revision>16</cp:revision>
  <cp:lastPrinted>2020-05-15T02:53:11Z</cp:lastPrinted>
  <dcterms:created xsi:type="dcterms:W3CDTF">2020-05-14T08:23:02Z</dcterms:created>
  <dcterms:modified xsi:type="dcterms:W3CDTF">2020-05-15T08:45:35Z</dcterms:modified>
</cp:coreProperties>
</file>